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76" r:id="rId3"/>
    <p:sldId id="267" r:id="rId4"/>
    <p:sldId id="268" r:id="rId5"/>
    <p:sldId id="269" r:id="rId6"/>
    <p:sldId id="270" r:id="rId7"/>
    <p:sldId id="271" r:id="rId8"/>
    <p:sldId id="272" r:id="rId9"/>
    <p:sldId id="273" r:id="rId10"/>
    <p:sldId id="274" r:id="rId11"/>
    <p:sldId id="275" r:id="rId12"/>
    <p:sldId id="266" r:id="rId13"/>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p:cViewPr varScale="1">
        <p:scale>
          <a:sx n="69" d="100"/>
          <a:sy n="69" d="100"/>
        </p:scale>
        <p:origin x="-8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 xmlns:a16="http://schemas.microsoft.com/office/drawing/2014/main"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 xmlns:a16="http://schemas.microsoft.com/office/drawing/2014/main"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 xmlns:a16="http://schemas.microsoft.com/office/drawing/2014/main"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 xmlns:a16="http://schemas.microsoft.com/office/drawing/2014/main"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 xmlns:a16="http://schemas.microsoft.com/office/drawing/2014/main"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 xmlns:a16="http://schemas.microsoft.com/office/drawing/2014/main"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 xmlns:a16="http://schemas.microsoft.com/office/drawing/2014/main"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 xmlns:a16="http://schemas.microsoft.com/office/drawing/2014/main"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 xmlns:a16="http://schemas.microsoft.com/office/drawing/2014/main"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err="1" smtClean="0">
                <a:latin typeface="Cambria" pitchFamily="18" charset="0"/>
              </a:rPr>
              <a:t>Mr.Anil</a:t>
            </a:r>
            <a:r>
              <a:rPr lang="en-US" b="1" dirty="0" smtClean="0">
                <a:latin typeface="Cambria" pitchFamily="18" charset="0"/>
              </a:rPr>
              <a:t> swami</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smtClean="0">
                <a:solidFill>
                  <a:srgbClr val="FF0000"/>
                </a:solidFill>
              </a:rPr>
              <a:t>Mr. 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 xmlns:a16="http://schemas.microsoft.com/office/drawing/2014/main"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 xmlns:a16="http://schemas.microsoft.com/office/drawing/2014/main"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 xmlns:a16="http://schemas.microsoft.com/office/drawing/2014/main"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
        <p:nvSpPr>
          <p:cNvPr id="4" name="TextBox 3">
            <a:extLst>
              <a:ext uri="{FF2B5EF4-FFF2-40B4-BE49-F238E27FC236}">
                <a16:creationId xmlns="" xmlns:a16="http://schemas.microsoft.com/office/drawing/2014/main" id="{6DFFF660-3527-DE49-24EE-E8A4F60237F7}"/>
              </a:ext>
            </a:extLst>
          </p:cNvPr>
          <p:cNvSpPr txBox="1"/>
          <p:nvPr/>
        </p:nvSpPr>
        <p:spPr>
          <a:xfrm>
            <a:off x="1653086" y="2627114"/>
            <a:ext cx="8263718" cy="1840312"/>
          </a:xfrm>
          <a:prstGeom prst="rect">
            <a:avLst/>
          </a:prstGeom>
          <a:noFill/>
        </p:spPr>
        <p:txBody>
          <a:bodyPr wrap="square">
            <a:spAutoFit/>
          </a:bodyPr>
          <a:lstStyle/>
          <a:p>
            <a:pPr lvl="0" algn="ctr">
              <a:lnSpc>
                <a:spcPct val="150000"/>
              </a:lnSpc>
              <a:spcAft>
                <a:spcPts val="800"/>
              </a:spcAft>
            </a:pPr>
            <a:r>
              <a:rPr lang="en-IN" sz="4000" b="1" kern="1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Efficient utilization of water through soil and crop management practices</a:t>
            </a:r>
            <a:endParaRPr lang="en-IN" sz="4000" b="1" kern="1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369E3A2-C76D-D33D-E12A-132E02E1387B}"/>
              </a:ext>
            </a:extLst>
          </p:cNvPr>
          <p:cNvSpPr txBox="1"/>
          <p:nvPr/>
        </p:nvSpPr>
        <p:spPr>
          <a:xfrm>
            <a:off x="286602" y="1425727"/>
            <a:ext cx="11150221" cy="4006546"/>
          </a:xfrm>
          <a:prstGeom prst="rect">
            <a:avLst/>
          </a:prstGeom>
          <a:noFill/>
        </p:spPr>
        <p:txBody>
          <a:bodyPr wrap="square">
            <a:spAutoFit/>
          </a:bodyPr>
          <a:lstStyle/>
          <a:p>
            <a:pPr lvl="0" algn="just">
              <a:lnSpc>
                <a:spcPct val="150000"/>
              </a:lnSpc>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5. Managing soil organic matter and soil biological conditions</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7429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Organic matter is a direct contributor to crop nutrition of crops and its role in stabilising soil aggregates and supporting the soil organisms which create the pores through which air and water move, has already been mentioned. </a:t>
            </a:r>
          </a:p>
          <a:p>
            <a:pPr marL="7429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 addition, it hinders the formation of insoluble complexes of iron and aluminium with phosphate in acid soils thus avoiding reduction in the amount of phosphate available to plants. </a:t>
            </a:r>
          </a:p>
        </p:txBody>
      </p:sp>
    </p:spTree>
    <p:extLst>
      <p:ext uri="{BB962C8B-B14F-4D97-AF65-F5344CB8AC3E}">
        <p14:creationId xmlns:p14="http://schemas.microsoft.com/office/powerpoint/2010/main" val="2523785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8EE945E-7FE1-2A7F-C741-9ED74BB4866B}"/>
              </a:ext>
            </a:extLst>
          </p:cNvPr>
          <p:cNvSpPr txBox="1"/>
          <p:nvPr/>
        </p:nvSpPr>
        <p:spPr>
          <a:xfrm>
            <a:off x="477672" y="696036"/>
            <a:ext cx="10222173" cy="4445384"/>
          </a:xfrm>
          <a:prstGeom prst="rect">
            <a:avLst/>
          </a:prstGeom>
          <a:noFill/>
        </p:spPr>
        <p:txBody>
          <a:bodyPr wrap="square">
            <a:spAutoFit/>
          </a:bodyPr>
          <a:lstStyle/>
          <a:p>
            <a:pPr marL="742950" indent="-28575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Activities that promote the accumulation and supply of organic matter, such as use of FYM, crop rotation, cover crops and those that reduce decomposition rates, such as reduced and zero tillage, leads to an increase in the organic matter content in the soil and its biological activities.</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92694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3821F6-EDC6-E0D3-8341-2AC253993127}"/>
              </a:ext>
            </a:extLst>
          </p:cNvPr>
          <p:cNvSpPr>
            <a:spLocks noGrp="1"/>
          </p:cNvSpPr>
          <p:nvPr>
            <p:ph type="title"/>
          </p:nvPr>
        </p:nvSpPr>
        <p:spPr>
          <a:xfrm rot="20041511">
            <a:off x="2949936" y="2009513"/>
            <a:ext cx="5886434"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 xmlns:a16="http://schemas.microsoft.com/office/drawing/2014/main"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 xmlns:a16="http://schemas.microsoft.com/office/drawing/2014/main" id="{E61BEF5B-446A-4702-A484-7F04E8B5B483}"/>
              </a:ext>
            </a:extLst>
          </p:cNvPr>
          <p:cNvSpPr>
            <a:spLocks noGrp="1"/>
          </p:cNvSpPr>
          <p:nvPr>
            <p:ph type="sldNum" sz="quarter" idx="12"/>
          </p:nvPr>
        </p:nvSpPr>
        <p:spPr/>
        <p:txBody>
          <a:bodyPr/>
          <a:lstStyle/>
          <a:p>
            <a:fld id="{88C909EF-151F-4BFD-B2E8-3CA63EA71F11}" type="slidenum">
              <a:rPr lang="en-IN" smtClean="0"/>
              <a:t>12</a:t>
            </a:fld>
            <a:endParaRPr lang="en-IN"/>
          </a:p>
        </p:txBody>
      </p:sp>
      <p:sp>
        <p:nvSpPr>
          <p:cNvPr id="6" name="Rectangle 5">
            <a:extLst>
              <a:ext uri="{FF2B5EF4-FFF2-40B4-BE49-F238E27FC236}">
                <a16:creationId xmlns="" xmlns:a16="http://schemas.microsoft.com/office/drawing/2014/main"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err="1" smtClean="0">
                <a:latin typeface="Cambria" pitchFamily="18" charset="0"/>
              </a:rPr>
              <a:t>Mr.Anil</a:t>
            </a:r>
            <a:r>
              <a:rPr lang="en-US" b="1" dirty="0" smtClean="0">
                <a:latin typeface="Cambria" pitchFamily="18" charset="0"/>
              </a:rPr>
              <a:t>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spTree>
    <p:extLst>
      <p:ext uri="{BB962C8B-B14F-4D97-AF65-F5344CB8AC3E}">
        <p14:creationId xmlns:p14="http://schemas.microsoft.com/office/powerpoint/2010/main" val="377836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DEC3A89C-29E8-CBC2-FD53-C8F9DC7BE94F}"/>
              </a:ext>
            </a:extLst>
          </p:cNvPr>
          <p:cNvSpPr txBox="1"/>
          <p:nvPr/>
        </p:nvSpPr>
        <p:spPr>
          <a:xfrm>
            <a:off x="272955" y="982639"/>
            <a:ext cx="11191164" cy="4291046"/>
          </a:xfrm>
          <a:prstGeom prst="rect">
            <a:avLst/>
          </a:prstGeom>
          <a:noFill/>
        </p:spPr>
        <p:txBody>
          <a:bodyPr wrap="square">
            <a:spAutoFit/>
          </a:bodyPr>
          <a:lstStyle/>
          <a:p>
            <a:pPr algn="ctr">
              <a:lnSpc>
                <a:spcPct val="150000"/>
              </a:lnSpc>
              <a:spcAft>
                <a:spcPts val="800"/>
              </a:spcAft>
            </a:pPr>
            <a:r>
              <a:rPr lang="en-IN" sz="3200" b="1" kern="1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Efficient utilization of water through soil and crop management practices</a:t>
            </a:r>
            <a:endParaRPr lang="en-IN" sz="2400" kern="1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Efficient utilization of rainwater through soil management practices: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In rainfed agriculture, no other input can perhaps enhance the yield without effectively tackling of the rainfall aberration related sub-optimal moisture availability by managing both soil and rainwater.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22447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216BD3B-6DEC-FEA8-2C2A-1399D85090CF}"/>
              </a:ext>
            </a:extLst>
          </p:cNvPr>
          <p:cNvSpPr txBox="1"/>
          <p:nvPr/>
        </p:nvSpPr>
        <p:spPr>
          <a:xfrm>
            <a:off x="504966" y="503270"/>
            <a:ext cx="11286699" cy="5634235"/>
          </a:xfrm>
          <a:prstGeom prst="rect">
            <a:avLst/>
          </a:prstGeom>
          <a:noFill/>
        </p:spPr>
        <p:txBody>
          <a:bodyPr wrap="square">
            <a:spAutoFit/>
          </a:bodyPr>
          <a:lstStyle/>
          <a:p>
            <a:pPr algn="just">
              <a:lnSpc>
                <a:spcPct val="150000"/>
              </a:lnSpc>
              <a:spcAft>
                <a:spcPts val="800"/>
              </a:spcAft>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important practices are</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rabicPeriod"/>
            </a:pPr>
            <a:r>
              <a:rPr lang="en-IN" sz="2000" b="1" kern="100" dirty="0">
                <a:effectLst/>
                <a:latin typeface="Times New Roman" panose="02020603050405020304" pitchFamily="18" charset="0"/>
                <a:ea typeface="Calibri" panose="020F0502020204030204" pitchFamily="34" charset="0"/>
                <a:cs typeface="Mangal" panose="02040503050203030202" pitchFamily="18" charset="0"/>
              </a:rPr>
              <a:t>Avoiding and rectifying soil degradation</a:t>
            </a:r>
            <a:r>
              <a:rPr lang="en-IN" sz="20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a:p>
            <a:pPr marL="8001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major forms of soil degradation are water and wind erosion and deterioration of both physical (crusting, compaction, waterlogging) and chemical (Loss of organic matter, acidification, salinization, pollution etc.). </a:t>
            </a:r>
          </a:p>
          <a:p>
            <a:pPr marL="8001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Soil crusting and compaction in arable soils may be rectified by cultivation, Increasing soil organic matter content by incorporating organic manures and pond sediments improve the stable soil aggregates. </a:t>
            </a:r>
          </a:p>
          <a:p>
            <a:pPr marL="8001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Salinization can be controlled by leaching the surface salts with rainwater irrigation. </a:t>
            </a:r>
          </a:p>
          <a:p>
            <a:pPr marL="8001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In alkali soils, application of gypsum resulted in increased infiltration rate. </a:t>
            </a:r>
          </a:p>
          <a:p>
            <a:pPr marL="8001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best method of avoiding waterlogging is by providing surface drainage.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630461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011DD2E-0856-01A5-0369-547A7ADFEE3C}"/>
              </a:ext>
            </a:extLst>
          </p:cNvPr>
          <p:cNvSpPr txBox="1"/>
          <p:nvPr/>
        </p:nvSpPr>
        <p:spPr>
          <a:xfrm>
            <a:off x="343469" y="1108108"/>
            <a:ext cx="11505062" cy="4641784"/>
          </a:xfrm>
          <a:prstGeom prst="rect">
            <a:avLst/>
          </a:prstGeom>
          <a:noFill/>
        </p:spPr>
        <p:txBody>
          <a:bodyPr wrap="square">
            <a:spAutoFit/>
          </a:bodyPr>
          <a:lstStyle/>
          <a:p>
            <a:pPr lvl="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2. Managing soil nutrients</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If yields are to be maintained and the soils used to produce crops on a continuing basis, a method by which N, P, K and other nutrients can be replaced has to be adopted. </a:t>
            </a:r>
          </a:p>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If yields are to be maintained and the soils used to produce crops on a continuing basis, a method by which nitrogen, phosphorus, potassium and other nutrients can be replaced has to be found. </a:t>
            </a:r>
          </a:p>
        </p:txBody>
      </p:sp>
    </p:spTree>
    <p:extLst>
      <p:ext uri="{BB962C8B-B14F-4D97-AF65-F5344CB8AC3E}">
        <p14:creationId xmlns:p14="http://schemas.microsoft.com/office/powerpoint/2010/main" val="3893140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24ABADE-FC71-67D7-F7AF-178491A0689D}"/>
              </a:ext>
            </a:extLst>
          </p:cNvPr>
          <p:cNvSpPr txBox="1"/>
          <p:nvPr/>
        </p:nvSpPr>
        <p:spPr>
          <a:xfrm>
            <a:off x="573205" y="1103940"/>
            <a:ext cx="11436825" cy="4752711"/>
          </a:xfrm>
          <a:prstGeom prst="rect">
            <a:avLst/>
          </a:prstGeom>
          <a:noFill/>
        </p:spPr>
        <p:txBody>
          <a:bodyPr wrap="square">
            <a:spAutoFit/>
          </a:bodyPr>
          <a:lstStyle/>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Nitrogen can be fixed by natural and symbiotic fixation like Rhizobia in legumes, Azolla in rice and by using biofertilizers. </a:t>
            </a:r>
          </a:p>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Maintaining P, K and other nutrients normally requires the use of inorganic fertilisers. </a:t>
            </a:r>
          </a:p>
          <a:p>
            <a:pPr marL="800100" indent="-3429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Organic manures (FYM, compost, green manures, farm wastes) should be used for balanced supply of essential nutrients as well as having additional beneficial effects on the soil.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80072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6498160-D09C-3969-A48C-119066C138C5}"/>
              </a:ext>
            </a:extLst>
          </p:cNvPr>
          <p:cNvSpPr txBox="1"/>
          <p:nvPr/>
        </p:nvSpPr>
        <p:spPr>
          <a:xfrm>
            <a:off x="159224" y="832070"/>
            <a:ext cx="11873552" cy="5286640"/>
          </a:xfrm>
          <a:prstGeom prst="rect">
            <a:avLst/>
          </a:prstGeom>
          <a:noFill/>
        </p:spPr>
        <p:txBody>
          <a:bodyPr wrap="square">
            <a:spAutoFit/>
          </a:bodyPr>
          <a:lstStyle/>
          <a:p>
            <a:pPr lvl="0" algn="just">
              <a:lnSpc>
                <a:spcPct val="150000"/>
              </a:lnSpc>
            </a:pPr>
            <a:r>
              <a:rPr lang="en-IN" sz="3200" b="1" kern="100" dirty="0">
                <a:effectLst/>
                <a:latin typeface="Times New Roman" panose="02020603050405020304" pitchFamily="18" charset="0"/>
                <a:ea typeface="Calibri" panose="020F0502020204030204" pitchFamily="34" charset="0"/>
                <a:cs typeface="Mangal" panose="02040503050203030202" pitchFamily="18" charset="0"/>
              </a:rPr>
              <a:t>3. Managing soil physical conditions</a:t>
            </a:r>
            <a:r>
              <a:rPr lang="en-IN" sz="32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a:p>
            <a:pPr marL="9144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Conservation tillage with lighter machinery is the most effective way to alter and improve soil physical conditions. </a:t>
            </a:r>
          </a:p>
          <a:p>
            <a:pPr marL="9144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Under Indian conditions, satisfactory soil physical condition of rainfed soils can be maintained by deep ploughing once in 3 to 5 years, application of bulky organic manures in alternate years and shallow inter-cultivation for weed management. </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957139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5C6E1D7-841B-BA7C-9F1C-CE16494EC3A8}"/>
              </a:ext>
            </a:extLst>
          </p:cNvPr>
          <p:cNvSpPr txBox="1"/>
          <p:nvPr/>
        </p:nvSpPr>
        <p:spPr>
          <a:xfrm>
            <a:off x="723331" y="777922"/>
            <a:ext cx="11109278" cy="5390706"/>
          </a:xfrm>
          <a:prstGeom prst="rect">
            <a:avLst/>
          </a:prstGeom>
          <a:noFill/>
        </p:spPr>
        <p:txBody>
          <a:bodyPr wrap="square">
            <a:spAutoFit/>
          </a:bodyPr>
          <a:lstStyle/>
          <a:p>
            <a:pPr lvl="0" algn="just">
              <a:lnSpc>
                <a:spcPct val="150000"/>
              </a:lnSpc>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4. Improving soil moisture regime</a:t>
            </a:r>
            <a:r>
              <a:rPr lang="en-IN" sz="28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There is no practical method by which available Water Holding Capacity of a soil can be increased. </a:t>
            </a: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Addition of silt, clay, organic matter etc. increases field capacity and also raises wilting point leading to marginal increase in available WHC. </a:t>
            </a:r>
          </a:p>
          <a:p>
            <a:pPr marL="9144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If good soil is available, 1:1:1 ratio of soil, organic matter and sand make an excellent mixture. </a:t>
            </a:r>
          </a:p>
        </p:txBody>
      </p:sp>
    </p:spTree>
    <p:extLst>
      <p:ext uri="{BB962C8B-B14F-4D97-AF65-F5344CB8AC3E}">
        <p14:creationId xmlns:p14="http://schemas.microsoft.com/office/powerpoint/2010/main" val="356280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ECA6E9EF-E9A0-E9C1-7130-E25EC3C6C674}"/>
              </a:ext>
            </a:extLst>
          </p:cNvPr>
          <p:cNvSpPr txBox="1"/>
          <p:nvPr/>
        </p:nvSpPr>
        <p:spPr>
          <a:xfrm>
            <a:off x="354841" y="1651379"/>
            <a:ext cx="10904561" cy="3911905"/>
          </a:xfrm>
          <a:prstGeom prst="rect">
            <a:avLst/>
          </a:prstGeom>
          <a:noFill/>
        </p:spPr>
        <p:txBody>
          <a:bodyPr wrap="square">
            <a:spAutoFit/>
          </a:bodyPr>
          <a:lstStyle/>
          <a:p>
            <a:pPr marL="9144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If the soil is sand, a mixture of 1:1:1 with soil, organic matter and clay soil is suitable. </a:t>
            </a:r>
          </a:p>
          <a:p>
            <a:pPr marL="9144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Never mix the heavy sticky clays in these soils. </a:t>
            </a:r>
          </a:p>
          <a:p>
            <a:pPr marL="914400" indent="-457200" algn="just">
              <a:lnSpc>
                <a:spcPct val="150000"/>
              </a:lnSpc>
              <a:spcAft>
                <a:spcPts val="800"/>
              </a:spcAft>
              <a:buFont typeface="Arial" panose="020B0604020202020204" pitchFamily="34" charset="0"/>
              <a:buChar char="•"/>
            </a:pPr>
            <a:r>
              <a:rPr lang="en-IN" sz="3200" kern="100" dirty="0">
                <a:effectLst/>
                <a:latin typeface="Times New Roman" panose="02020603050405020304" pitchFamily="18" charset="0"/>
                <a:ea typeface="Calibri" panose="020F0502020204030204" pitchFamily="34" charset="0"/>
                <a:cs typeface="Mangal" panose="02040503050203030202" pitchFamily="18" charset="0"/>
              </a:rPr>
              <a:t>Contour farming and sub-surface barriers helps to reduce runoff as well as soil loss. </a:t>
            </a:r>
            <a:endParaRPr lang="en-IN" sz="28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738453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712</TotalTime>
  <Words>724</Words>
  <Application>Microsoft Office PowerPoint</Application>
  <PresentationFormat>Custom</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351</cp:revision>
  <dcterms:created xsi:type="dcterms:W3CDTF">2023-02-02T02:04:26Z</dcterms:created>
  <dcterms:modified xsi:type="dcterms:W3CDTF">2024-04-17T09:28:49Z</dcterms:modified>
</cp:coreProperties>
</file>